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7"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10/10/2018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10/10/2018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9796027F-7875-4030-9381-8BD8C4F21935}" type="datetimeFigureOut">
              <a:rPr lang="en-US" dirty="0"/>
              <a:t>10/10/2018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10/10/2018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10/10/2018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10/10/2018</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10/10/2018</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7" name="Date Placeholder 4"/>
          <p:cNvSpPr>
            <a:spLocks noGrp="1"/>
          </p:cNvSpPr>
          <p:nvPr>
            <p:ph type="dt" sz="half" idx="10"/>
          </p:nvPr>
        </p:nvSpPr>
        <p:spPr/>
        <p:txBody>
          <a:bodyPr/>
          <a:lstStyle/>
          <a:p>
            <a:fld id="{4509A250-FF31-4206-8172-F9D3106AACB1}" type="datetimeFigureOut">
              <a:rPr lang="en-US" dirty="0"/>
              <a:t>10/10/2018</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509A250-FF31-4206-8172-F9D3106AACB1}" type="datetimeFigureOut">
              <a:rPr lang="en-US" dirty="0"/>
              <a:t>10/10/2018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509A250-FF31-4206-8172-F9D3106AACB1}" type="datetimeFigureOut">
              <a:rPr lang="en-US" dirty="0"/>
              <a:t>10/10/2018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s-ES" smtClean="0"/>
              <a:t>Haga clic para modificar el estilo de título del patrón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509A250-FF31-4206-8172-F9D3106AACB1}" type="datetimeFigureOut">
              <a:rPr lang="en-US" dirty="0"/>
              <a:t>10/10/2018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s-ES" smtClean="0"/>
              <a:t>Haga clic para modificar el estilo de título del patrón</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s-ES" smtClean="0"/>
              <a:t>Haga clic para modificar el estilo de texto del patrón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509A250-FF31-4206-8172-F9D3106AACB1}" type="datetimeFigureOut">
              <a:rPr lang="en-US" dirty="0"/>
              <a:t>10/10/2018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509A250-FF31-4206-8172-F9D3106AACB1}" type="datetimeFigureOut">
              <a:rPr lang="en-US" dirty="0"/>
              <a:t>10/10/2018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10/10/2018</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10/10/2018</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nchorCtr="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10/10/2018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10/10/2018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10/10/2018</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educaci&#243;n.chihuahua.gob.mx/"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educaci&#243;n.chihuahua.gob.mx/"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435042" y="1373660"/>
            <a:ext cx="8825658" cy="3329581"/>
          </a:xfrm>
        </p:spPr>
        <p:txBody>
          <a:bodyPr/>
          <a:lstStyle/>
          <a:p>
            <a:pPr algn="ctr"/>
            <a:r>
              <a:rPr lang="es-MX" dirty="0" smtClean="0"/>
              <a:t>BECAS ESTATALES DE MANUTENCIÓN </a:t>
            </a:r>
            <a:endParaRPr lang="es-MX" dirty="0"/>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8431" y="112240"/>
            <a:ext cx="2843957" cy="1155358"/>
          </a:xfrm>
          <a:prstGeom prst="rect">
            <a:avLst/>
          </a:prstGeom>
        </p:spPr>
      </p:pic>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41717" y="112240"/>
            <a:ext cx="1367483" cy="1367483"/>
          </a:xfrm>
          <a:prstGeom prst="rect">
            <a:avLst/>
          </a:prstGeom>
        </p:spPr>
      </p:pic>
    </p:spTree>
    <p:extLst>
      <p:ext uri="{BB962C8B-B14F-4D97-AF65-F5344CB8AC3E}">
        <p14:creationId xmlns:p14="http://schemas.microsoft.com/office/powerpoint/2010/main" val="31526328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46111" y="164394"/>
            <a:ext cx="9404723" cy="1400530"/>
          </a:xfrm>
        </p:spPr>
        <p:txBody>
          <a:bodyPr/>
          <a:lstStyle/>
          <a:p>
            <a:pPr algn="ctr"/>
            <a:r>
              <a:rPr lang="es-MX" sz="7200" dirty="0" smtClean="0"/>
              <a:t>BASES</a:t>
            </a:r>
            <a:endParaRPr lang="es-MX" sz="7200" dirty="0"/>
          </a:p>
        </p:txBody>
      </p:sp>
      <p:sp>
        <p:nvSpPr>
          <p:cNvPr id="3" name="Marcador de contenido 2"/>
          <p:cNvSpPr>
            <a:spLocks noGrp="1"/>
          </p:cNvSpPr>
          <p:nvPr>
            <p:ph idx="1"/>
          </p:nvPr>
        </p:nvSpPr>
        <p:spPr>
          <a:xfrm>
            <a:off x="596685" y="1350740"/>
            <a:ext cx="9758279" cy="4924531"/>
          </a:xfrm>
        </p:spPr>
        <p:txBody>
          <a:bodyPr>
            <a:normAutofit fontScale="85000" lnSpcReduction="20000"/>
          </a:bodyPr>
          <a:lstStyle/>
          <a:p>
            <a:pPr algn="just"/>
            <a:r>
              <a:rPr lang="es-MX" dirty="0">
                <a:latin typeface="Arial" panose="020B0604020202020204" pitchFamily="34" charset="0"/>
                <a:cs typeface="Arial" panose="020B0604020202020204" pitchFamily="34" charset="0"/>
              </a:rPr>
              <a:t>S</a:t>
            </a:r>
            <a:r>
              <a:rPr lang="es-MX" dirty="0" smtClean="0">
                <a:latin typeface="Arial" panose="020B0604020202020204" pitchFamily="34" charset="0"/>
                <a:cs typeface="Arial" panose="020B0604020202020204" pitchFamily="34" charset="0"/>
              </a:rPr>
              <a:t>er mexicano.</a:t>
            </a:r>
          </a:p>
          <a:p>
            <a:pPr algn="just"/>
            <a:r>
              <a:rPr lang="es-MX" dirty="0">
                <a:latin typeface="Arial" panose="020B0604020202020204" pitchFamily="34" charset="0"/>
                <a:cs typeface="Arial" panose="020B0604020202020204" pitchFamily="34" charset="0"/>
              </a:rPr>
              <a:t>S</a:t>
            </a:r>
            <a:r>
              <a:rPr lang="es-MX" dirty="0" smtClean="0">
                <a:latin typeface="Arial" panose="020B0604020202020204" pitchFamily="34" charset="0"/>
                <a:cs typeface="Arial" panose="020B0604020202020204" pitchFamily="34" charset="0"/>
              </a:rPr>
              <a:t>er alumno inscrito en un programa de licenciatura o TSU, ser alumno regular (no adeudar asignaturas de ciclos escolares anteriores, cursar las materias de acuerdo al plan de estudios correspondientes) y contar con un promedio mínimo de 8 (ocho, en una escala del 0 al 10).</a:t>
            </a:r>
          </a:p>
          <a:p>
            <a:pPr algn="just"/>
            <a:r>
              <a:rPr lang="es-MX" dirty="0">
                <a:latin typeface="Arial" panose="020B0604020202020204" pitchFamily="34" charset="0"/>
                <a:cs typeface="Arial" panose="020B0604020202020204" pitchFamily="34" charset="0"/>
              </a:rPr>
              <a:t>R</a:t>
            </a:r>
            <a:r>
              <a:rPr lang="es-MX" dirty="0" smtClean="0">
                <a:latin typeface="Arial" panose="020B0604020202020204" pitchFamily="34" charset="0"/>
                <a:cs typeface="Arial" panose="020B0604020202020204" pitchFamily="34" charset="0"/>
              </a:rPr>
              <a:t>esidir en el estado de chihuahua.</a:t>
            </a:r>
          </a:p>
          <a:p>
            <a:pPr algn="just"/>
            <a:r>
              <a:rPr lang="es-MX" dirty="0">
                <a:latin typeface="Arial" panose="020B0604020202020204" pitchFamily="34" charset="0"/>
                <a:cs typeface="Arial" panose="020B0604020202020204" pitchFamily="34" charset="0"/>
              </a:rPr>
              <a:t>P</a:t>
            </a:r>
            <a:r>
              <a:rPr lang="es-MX" dirty="0" smtClean="0">
                <a:latin typeface="Arial" panose="020B0604020202020204" pitchFamily="34" charset="0"/>
                <a:cs typeface="Arial" panose="020B0604020202020204" pitchFamily="34" charset="0"/>
              </a:rPr>
              <a:t>rovenir de un hogar cuyo ingreso será igual o menor a cuatro salarios mínimos per cápita, vigentes al momento de solicitar la beca.</a:t>
            </a:r>
          </a:p>
          <a:p>
            <a:pPr algn="just"/>
            <a:r>
              <a:rPr lang="es-MX" dirty="0">
                <a:latin typeface="Arial" panose="020B0604020202020204" pitchFamily="34" charset="0"/>
                <a:cs typeface="Arial" panose="020B0604020202020204" pitchFamily="34" charset="0"/>
              </a:rPr>
              <a:t>N</a:t>
            </a:r>
            <a:r>
              <a:rPr lang="es-MX" dirty="0" smtClean="0">
                <a:latin typeface="Arial" panose="020B0604020202020204" pitchFamily="34" charset="0"/>
                <a:cs typeface="Arial" panose="020B0604020202020204" pitchFamily="34" charset="0"/>
              </a:rPr>
              <a:t>o contar con algún beneficio equivalente de tipo económico o en especie otorgado, para el mismo fin, por otro organismo público, al momento de solicitar la beca y durante el tiempo que se reciban sus beneficios.</a:t>
            </a:r>
          </a:p>
          <a:p>
            <a:pPr algn="just"/>
            <a:r>
              <a:rPr lang="es-MX" dirty="0">
                <a:latin typeface="Arial" panose="020B0604020202020204" pitchFamily="34" charset="0"/>
                <a:cs typeface="Arial" panose="020B0604020202020204" pitchFamily="34" charset="0"/>
              </a:rPr>
              <a:t>A</a:t>
            </a:r>
            <a:r>
              <a:rPr lang="es-MX" dirty="0" smtClean="0">
                <a:latin typeface="Arial" panose="020B0604020202020204" pitchFamily="34" charset="0"/>
                <a:cs typeface="Arial" panose="020B0604020202020204" pitchFamily="34" charset="0"/>
              </a:rPr>
              <a:t>ceptar el uso de información de la solicitud realizada por el beneficiario a través del aviso de privacidad integral.</a:t>
            </a:r>
          </a:p>
          <a:p>
            <a:pPr algn="just"/>
            <a:r>
              <a:rPr lang="es-MX" dirty="0">
                <a:latin typeface="Arial" panose="020B0604020202020204" pitchFamily="34" charset="0"/>
                <a:cs typeface="Arial" panose="020B0604020202020204" pitchFamily="34" charset="0"/>
              </a:rPr>
              <a:t>H</a:t>
            </a:r>
            <a:r>
              <a:rPr lang="es-MX" dirty="0" smtClean="0">
                <a:latin typeface="Arial" panose="020B0604020202020204" pitchFamily="34" charset="0"/>
                <a:cs typeface="Arial" panose="020B0604020202020204" pitchFamily="34" charset="0"/>
              </a:rPr>
              <a:t>aber sido beneficiario del programa de becas nacionales manutención chihuahua 2017-2018 o manutención extraordinaria 2018.</a:t>
            </a:r>
          </a:p>
          <a:p>
            <a:pPr algn="just"/>
            <a:r>
              <a:rPr lang="es-MX" dirty="0">
                <a:latin typeface="Arial" panose="020B0604020202020204" pitchFamily="34" charset="0"/>
                <a:cs typeface="Arial" panose="020B0604020202020204" pitchFamily="34" charset="0"/>
              </a:rPr>
              <a:t>S</a:t>
            </a:r>
            <a:r>
              <a:rPr lang="es-MX" dirty="0" smtClean="0">
                <a:latin typeface="Arial" panose="020B0604020202020204" pitchFamily="34" charset="0"/>
                <a:cs typeface="Arial" panose="020B0604020202020204" pitchFamily="34" charset="0"/>
              </a:rPr>
              <a:t>olicitar su registro ante la institución pública de educación superior a la que pertenece. deberá contar con:</a:t>
            </a:r>
          </a:p>
          <a:p>
            <a:pPr lvl="1" algn="just"/>
            <a:r>
              <a:rPr lang="es-MX" dirty="0">
                <a:latin typeface="Arial" panose="020B0604020202020204" pitchFamily="34" charset="0"/>
                <a:cs typeface="Arial" panose="020B0604020202020204" pitchFamily="34" charset="0"/>
              </a:rPr>
              <a:t>C</a:t>
            </a:r>
            <a:r>
              <a:rPr lang="es-MX" dirty="0" smtClean="0">
                <a:latin typeface="Arial" panose="020B0604020202020204" pitchFamily="34" charset="0"/>
                <a:cs typeface="Arial" panose="020B0604020202020204" pitchFamily="34" charset="0"/>
              </a:rPr>
              <a:t>lave única de registro de población (CURP) actualizada.</a:t>
            </a:r>
          </a:p>
          <a:p>
            <a:pPr lvl="1" algn="just"/>
            <a:r>
              <a:rPr lang="es-MX" dirty="0">
                <a:latin typeface="Arial" panose="020B0604020202020204" pitchFamily="34" charset="0"/>
                <a:cs typeface="Arial" panose="020B0604020202020204" pitchFamily="34" charset="0"/>
              </a:rPr>
              <a:t>C</a:t>
            </a:r>
            <a:r>
              <a:rPr lang="es-MX" dirty="0" smtClean="0">
                <a:latin typeface="Arial" panose="020B0604020202020204" pitchFamily="34" charset="0"/>
                <a:cs typeface="Arial" panose="020B0604020202020204" pitchFamily="34" charset="0"/>
              </a:rPr>
              <a:t>uenta personal activa de correo electrónico.</a:t>
            </a:r>
            <a:endParaRPr lang="es-MX"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55530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45130" y="230296"/>
            <a:ext cx="9404723" cy="1400530"/>
          </a:xfrm>
        </p:spPr>
        <p:txBody>
          <a:bodyPr/>
          <a:lstStyle/>
          <a:p>
            <a:pPr algn="ctr"/>
            <a:r>
              <a:rPr lang="es-MX" sz="8800" dirty="0" smtClean="0"/>
              <a:t>DOCUMENTOS</a:t>
            </a:r>
            <a:endParaRPr lang="es-MX" sz="8800" dirty="0"/>
          </a:p>
        </p:txBody>
      </p:sp>
      <p:sp>
        <p:nvSpPr>
          <p:cNvPr id="3" name="Marcador de contenido 2"/>
          <p:cNvSpPr>
            <a:spLocks noGrp="1"/>
          </p:cNvSpPr>
          <p:nvPr>
            <p:ph idx="1"/>
          </p:nvPr>
        </p:nvSpPr>
        <p:spPr>
          <a:xfrm>
            <a:off x="1029172" y="1756356"/>
            <a:ext cx="8946541" cy="4195481"/>
          </a:xfrm>
        </p:spPr>
        <p:txBody>
          <a:bodyPr>
            <a:normAutofit/>
          </a:bodyPr>
          <a:lstStyle/>
          <a:p>
            <a:pPr algn="just"/>
            <a:r>
              <a:rPr lang="es-MX" dirty="0" smtClean="0">
                <a:latin typeface="Arial" panose="020B0604020202020204" pitchFamily="34" charset="0"/>
                <a:cs typeface="Arial" panose="020B0604020202020204" pitchFamily="34" charset="0"/>
              </a:rPr>
              <a:t>Los estudiantes deberán entregar la siguiente documentación en su facultad, conforme al periodo establecido en la convocatoria.</a:t>
            </a:r>
          </a:p>
          <a:p>
            <a:pPr algn="just"/>
            <a:r>
              <a:rPr lang="es-MX" dirty="0" smtClean="0">
                <a:latin typeface="Arial" panose="020B0604020202020204" pitchFamily="34" charset="0"/>
                <a:cs typeface="Arial" panose="020B0604020202020204" pitchFamily="34" charset="0"/>
              </a:rPr>
              <a:t>El solicitante al entregar su solicitud acepta estar en conocimiento del procedimiento y reglamentación aplicable, así como de que los resultados del proceso son inapelables y definitivos:</a:t>
            </a:r>
          </a:p>
          <a:p>
            <a:pPr marL="457200" indent="-457200" algn="just">
              <a:buAutoNum type="arabicParenR"/>
            </a:pPr>
            <a:r>
              <a:rPr lang="es-MX" dirty="0" smtClean="0">
                <a:latin typeface="Arial" panose="020B0604020202020204" pitchFamily="34" charset="0"/>
                <a:cs typeface="Arial" panose="020B0604020202020204" pitchFamily="34" charset="0"/>
              </a:rPr>
              <a:t>Acuse generado por la Facultad del registro de la solicitud de la Beca Estatal Manutención, con nombre y firma del solicitante </a:t>
            </a:r>
            <a:r>
              <a:rPr lang="es-MX" dirty="0" smtClean="0">
                <a:solidFill>
                  <a:srgbClr val="92D050"/>
                </a:solidFill>
                <a:latin typeface="Arial" panose="020B0604020202020204" pitchFamily="34" charset="0"/>
                <a:cs typeface="Arial" panose="020B0604020202020204" pitchFamily="34" charset="0"/>
              </a:rPr>
              <a:t>(Formato 1)</a:t>
            </a:r>
            <a:r>
              <a:rPr lang="es-MX" dirty="0" smtClean="0">
                <a:latin typeface="Arial" panose="020B0604020202020204" pitchFamily="34" charset="0"/>
                <a:cs typeface="Arial" panose="020B0604020202020204" pitchFamily="34" charset="0"/>
              </a:rPr>
              <a:t>.</a:t>
            </a:r>
          </a:p>
          <a:p>
            <a:pPr marL="457200" indent="-457200" algn="just">
              <a:buAutoNum type="arabicParenR" startAt="2"/>
            </a:pPr>
            <a:r>
              <a:rPr lang="es-MX" dirty="0" smtClean="0">
                <a:latin typeface="Arial" panose="020B0604020202020204" pitchFamily="34" charset="0"/>
                <a:cs typeface="Arial" panose="020B0604020202020204" pitchFamily="34" charset="0"/>
              </a:rPr>
              <a:t>Solicitud de Beca Estatal Manutención Chihuahua </a:t>
            </a:r>
            <a:r>
              <a:rPr lang="es-MX" dirty="0" smtClean="0">
                <a:solidFill>
                  <a:srgbClr val="92D050"/>
                </a:solidFill>
                <a:latin typeface="Arial" panose="020B0604020202020204" pitchFamily="34" charset="0"/>
                <a:cs typeface="Arial" panose="020B0604020202020204" pitchFamily="34" charset="0"/>
              </a:rPr>
              <a:t>(Formato 2)</a:t>
            </a:r>
            <a:r>
              <a:rPr lang="es-MX" dirty="0" smtClean="0">
                <a:latin typeface="Arial" panose="020B0604020202020204" pitchFamily="34" charset="0"/>
                <a:cs typeface="Arial" panose="020B0604020202020204" pitchFamily="34" charset="0"/>
              </a:rPr>
              <a:t>.</a:t>
            </a:r>
          </a:p>
          <a:p>
            <a:pPr marL="457200" indent="-457200" algn="just">
              <a:buAutoNum type="arabicParenR" startAt="3"/>
            </a:pPr>
            <a:r>
              <a:rPr lang="es-MX" dirty="0" smtClean="0">
                <a:latin typeface="Arial" panose="020B0604020202020204" pitchFamily="34" charset="0"/>
                <a:cs typeface="Arial" panose="020B0604020202020204" pitchFamily="34" charset="0"/>
              </a:rPr>
              <a:t>Constancia de inscripción con promedio y que indique que es alumno regular.</a:t>
            </a:r>
          </a:p>
          <a:p>
            <a:pPr marL="457200" indent="-457200" algn="just">
              <a:buAutoNum type="arabicParenR" startAt="4"/>
            </a:pPr>
            <a:r>
              <a:rPr lang="es-MX" dirty="0" smtClean="0">
                <a:latin typeface="Arial" panose="020B0604020202020204" pitchFamily="34" charset="0"/>
                <a:cs typeface="Arial" panose="020B0604020202020204" pitchFamily="34" charset="0"/>
              </a:rPr>
              <a:t>Copia legible de comprobante de domicilio.</a:t>
            </a:r>
          </a:p>
          <a:p>
            <a:pPr marL="0" indent="0">
              <a:buNone/>
            </a:pPr>
            <a:endParaRPr lang="es-MX" dirty="0" smtClean="0">
              <a:latin typeface="Arial" panose="020B0604020202020204" pitchFamily="34" charset="0"/>
              <a:cs typeface="Arial" panose="020B0604020202020204" pitchFamily="34" charset="0"/>
            </a:endParaRPr>
          </a:p>
          <a:p>
            <a:pPr marL="0" indent="0">
              <a:buNone/>
            </a:pPr>
            <a:endParaRPr lang="es-MX"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318216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45130" y="230296"/>
            <a:ext cx="9404723" cy="1400530"/>
          </a:xfrm>
        </p:spPr>
        <p:txBody>
          <a:bodyPr/>
          <a:lstStyle/>
          <a:p>
            <a:pPr algn="ctr"/>
            <a:r>
              <a:rPr lang="es-MX" sz="8800" dirty="0" smtClean="0"/>
              <a:t>DOCUMENTOS</a:t>
            </a:r>
            <a:endParaRPr lang="es-MX" sz="8800" dirty="0"/>
          </a:p>
        </p:txBody>
      </p:sp>
      <p:sp>
        <p:nvSpPr>
          <p:cNvPr id="3" name="Marcador de contenido 2"/>
          <p:cNvSpPr>
            <a:spLocks noGrp="1"/>
          </p:cNvSpPr>
          <p:nvPr>
            <p:ph idx="1"/>
          </p:nvPr>
        </p:nvSpPr>
        <p:spPr>
          <a:xfrm>
            <a:off x="1029172" y="1756356"/>
            <a:ext cx="9383455" cy="4195481"/>
          </a:xfrm>
        </p:spPr>
        <p:txBody>
          <a:bodyPr>
            <a:normAutofit lnSpcReduction="10000"/>
          </a:bodyPr>
          <a:lstStyle/>
          <a:p>
            <a:pPr marL="457200" indent="-457200" algn="just">
              <a:buAutoNum type="arabicParenR" startAt="5"/>
            </a:pPr>
            <a:r>
              <a:rPr lang="es-MX" dirty="0" smtClean="0">
                <a:latin typeface="Arial" panose="020B0604020202020204" pitchFamily="34" charset="0"/>
                <a:cs typeface="Arial" panose="020B0604020202020204" pitchFamily="34" charset="0"/>
              </a:rPr>
              <a:t>Constancia original de ingresos económicos mensuales por cada integrante que aporte al gasto del hogar, de máximo 3 meses de antigüedad </a:t>
            </a:r>
            <a:br>
              <a:rPr lang="es-MX" dirty="0" smtClean="0">
                <a:latin typeface="Arial" panose="020B0604020202020204" pitchFamily="34" charset="0"/>
                <a:cs typeface="Arial" panose="020B0604020202020204" pitchFamily="34" charset="0"/>
              </a:rPr>
            </a:br>
            <a:r>
              <a:rPr lang="es-MX" dirty="0" smtClean="0">
                <a:latin typeface="Arial" panose="020B0604020202020204" pitchFamily="34" charset="0"/>
                <a:cs typeface="Arial" panose="020B0604020202020204" pitchFamily="34" charset="0"/>
              </a:rPr>
              <a:t>(Julio, Agosto y Septiembre). Se consideran como validos los siguientes comprobantes:</a:t>
            </a:r>
          </a:p>
          <a:p>
            <a:pPr marL="857250" lvl="1" indent="-457200" algn="just">
              <a:buFont typeface="+mj-lt"/>
              <a:buAutoNum type="alphaLcParenR"/>
            </a:pPr>
            <a:r>
              <a:rPr lang="es-MX" dirty="0" smtClean="0">
                <a:latin typeface="Arial" panose="020B0604020202020204" pitchFamily="34" charset="0"/>
                <a:cs typeface="Arial" panose="020B0604020202020204" pitchFamily="34" charset="0"/>
              </a:rPr>
              <a:t>Comprobante de ingreso mensual expedido por la fuente de trabajo de cada integrante que aporte al gasto del hogar. En caso de recibir pagos mediante cheque o efectivo, podrá presentarse copia de los recibos de un mes; y/o</a:t>
            </a:r>
          </a:p>
          <a:p>
            <a:pPr marL="857250" lvl="1" indent="-457200" algn="just">
              <a:buFont typeface="+mj-lt"/>
              <a:buAutoNum type="alphaLcParenR"/>
            </a:pPr>
            <a:r>
              <a:rPr lang="es-MX" dirty="0" smtClean="0">
                <a:latin typeface="Arial" panose="020B0604020202020204" pitchFamily="34" charset="0"/>
                <a:cs typeface="Arial" panose="020B0604020202020204" pitchFamily="34" charset="0"/>
              </a:rPr>
              <a:t>Comprobante de recibo de pensión o estado de cuenta bancario para el caso de los pensionados, en donde se refleje el depósito por concepto de pensión o jubilación: y/o</a:t>
            </a:r>
            <a:r>
              <a:rPr lang="es-MX" dirty="0">
                <a:latin typeface="Arial" panose="020B0604020202020204" pitchFamily="34" charset="0"/>
                <a:cs typeface="Arial" panose="020B0604020202020204" pitchFamily="34" charset="0"/>
              </a:rPr>
              <a:t>	</a:t>
            </a:r>
            <a:endParaRPr lang="es-MX" dirty="0" smtClean="0">
              <a:latin typeface="Arial" panose="020B0604020202020204" pitchFamily="34" charset="0"/>
              <a:cs typeface="Arial" panose="020B0604020202020204" pitchFamily="34" charset="0"/>
            </a:endParaRPr>
          </a:p>
          <a:p>
            <a:pPr marL="857250" lvl="1" indent="-457200" algn="just">
              <a:buFont typeface="+mj-lt"/>
              <a:buAutoNum type="alphaLcParenR"/>
            </a:pPr>
            <a:r>
              <a:rPr lang="es-MX" dirty="0" smtClean="0">
                <a:latin typeface="Arial" panose="020B0604020202020204" pitchFamily="34" charset="0"/>
                <a:cs typeface="Arial" panose="020B0604020202020204" pitchFamily="34" charset="0"/>
              </a:rPr>
              <a:t>Carta original de la persona o personas que aportan ingresos al hogar del alumno, en la que se manifieste, bajo protesta de decir verdad, el ingreso percibido, periodicidad con que lo recibe y personas de dependen del mismo, anexando copia simple de identificación oficial de quien firme la carta.	</a:t>
            </a:r>
          </a:p>
        </p:txBody>
      </p:sp>
    </p:spTree>
    <p:extLst>
      <p:ext uri="{BB962C8B-B14F-4D97-AF65-F5344CB8AC3E}">
        <p14:creationId xmlns:p14="http://schemas.microsoft.com/office/powerpoint/2010/main" val="2346877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sz="8800" dirty="0"/>
              <a:t>DOCUMENTOS</a:t>
            </a:r>
            <a:endParaRPr lang="es-MX" sz="8000" dirty="0"/>
          </a:p>
        </p:txBody>
      </p:sp>
      <p:sp>
        <p:nvSpPr>
          <p:cNvPr id="3" name="Marcador de contenido 2"/>
          <p:cNvSpPr>
            <a:spLocks noGrp="1"/>
          </p:cNvSpPr>
          <p:nvPr>
            <p:ph idx="1"/>
          </p:nvPr>
        </p:nvSpPr>
        <p:spPr/>
        <p:txBody>
          <a:bodyPr/>
          <a:lstStyle/>
          <a:p>
            <a:pPr marL="457200" indent="-457200" algn="just">
              <a:buAutoNum type="arabicParenR" startAt="6"/>
            </a:pPr>
            <a:r>
              <a:rPr lang="es-MX" dirty="0" smtClean="0">
                <a:latin typeface="Arial" panose="020B0604020202020204" pitchFamily="34" charset="0"/>
                <a:cs typeface="Arial" panose="020B0604020202020204" pitchFamily="34" charset="0"/>
              </a:rPr>
              <a:t>Copia legible de identificación oficial con fotografía vigente: credencial de elector, licencia de conducir, cartilla militar o pasaporte.</a:t>
            </a:r>
          </a:p>
          <a:p>
            <a:pPr marL="0" indent="0" algn="just">
              <a:buNone/>
            </a:pPr>
            <a:endParaRPr lang="es-MX" dirty="0" smtClean="0">
              <a:latin typeface="Arial" panose="020B0604020202020204" pitchFamily="34" charset="0"/>
              <a:cs typeface="Arial" panose="020B0604020202020204" pitchFamily="34" charset="0"/>
            </a:endParaRPr>
          </a:p>
          <a:p>
            <a:pPr marL="457200" indent="-457200" algn="just">
              <a:buAutoNum type="arabicParenR" startAt="6"/>
            </a:pPr>
            <a:r>
              <a:rPr lang="es-MX" dirty="0" smtClean="0">
                <a:latin typeface="Arial" panose="020B0604020202020204" pitchFamily="34" charset="0"/>
                <a:cs typeface="Arial" panose="020B0604020202020204" pitchFamily="34" charset="0"/>
              </a:rPr>
              <a:t>Aviso de privacidad integral debidamente firmado con tinta azul   </a:t>
            </a:r>
            <a:r>
              <a:rPr lang="es-MX" dirty="0" smtClean="0">
                <a:solidFill>
                  <a:srgbClr val="92D050"/>
                </a:solidFill>
                <a:latin typeface="Arial" panose="020B0604020202020204" pitchFamily="34" charset="0"/>
                <a:cs typeface="Arial" panose="020B0604020202020204" pitchFamily="34" charset="0"/>
              </a:rPr>
              <a:t>(Formato 3)</a:t>
            </a:r>
            <a:r>
              <a:rPr lang="es-MX" dirty="0" smtClean="0">
                <a:latin typeface="Arial" panose="020B0604020202020204" pitchFamily="34" charset="0"/>
                <a:cs typeface="Arial" panose="020B0604020202020204" pitchFamily="34" charset="0"/>
              </a:rPr>
              <a:t>.</a:t>
            </a:r>
          </a:p>
          <a:p>
            <a:pPr marL="0" indent="0" algn="just">
              <a:buNone/>
            </a:pPr>
            <a:endParaRPr lang="es-MX" dirty="0" smtClean="0">
              <a:latin typeface="Arial" panose="020B0604020202020204" pitchFamily="34" charset="0"/>
              <a:cs typeface="Arial" panose="020B0604020202020204" pitchFamily="34" charset="0"/>
            </a:endParaRPr>
          </a:p>
          <a:p>
            <a:pPr marL="457200" indent="-457200" algn="just">
              <a:buAutoNum type="arabicParenR" startAt="6"/>
            </a:pPr>
            <a:r>
              <a:rPr lang="es-MX" dirty="0" smtClean="0">
                <a:latin typeface="Arial" panose="020B0604020202020204" pitchFamily="34" charset="0"/>
                <a:cs typeface="Arial" panose="020B0604020202020204" pitchFamily="34" charset="0"/>
              </a:rPr>
              <a:t>Carta original, en la que se manifieste bajo protesta de decir verdad, no contar con beneficio equivalente de tipo económico o en especie otorgado, para el mismo fin </a:t>
            </a:r>
            <a:r>
              <a:rPr lang="es-MX" dirty="0" smtClean="0">
                <a:solidFill>
                  <a:srgbClr val="92D050"/>
                </a:solidFill>
                <a:latin typeface="Arial" panose="020B0604020202020204" pitchFamily="34" charset="0"/>
                <a:cs typeface="Arial" panose="020B0604020202020204" pitchFamily="34" charset="0"/>
              </a:rPr>
              <a:t>(Formato 4)</a:t>
            </a:r>
            <a:r>
              <a:rPr lang="es-MX" dirty="0" smtClean="0">
                <a:latin typeface="Arial" panose="020B0604020202020204" pitchFamily="34" charset="0"/>
                <a:cs typeface="Arial" panose="020B0604020202020204" pitchFamily="34" charset="0"/>
              </a:rPr>
              <a:t>.</a:t>
            </a:r>
            <a:endParaRPr lang="es-MX"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46852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46111" y="452718"/>
            <a:ext cx="9404723" cy="923001"/>
          </a:xfrm>
        </p:spPr>
        <p:txBody>
          <a:bodyPr/>
          <a:lstStyle/>
          <a:p>
            <a:pPr algn="ctr"/>
            <a:r>
              <a:rPr lang="es-MX" sz="4400" dirty="0" smtClean="0"/>
              <a:t>DOCUMENTOS DE PRIORIZACIÓN</a:t>
            </a:r>
            <a:endParaRPr lang="es-MX" sz="4400" dirty="0"/>
          </a:p>
        </p:txBody>
      </p:sp>
      <p:sp>
        <p:nvSpPr>
          <p:cNvPr id="3" name="Marcador de contenido 2"/>
          <p:cNvSpPr>
            <a:spLocks noGrp="1"/>
          </p:cNvSpPr>
          <p:nvPr>
            <p:ph idx="1"/>
          </p:nvPr>
        </p:nvSpPr>
        <p:spPr>
          <a:xfrm>
            <a:off x="1104293" y="1632788"/>
            <a:ext cx="8946541" cy="4195481"/>
          </a:xfrm>
        </p:spPr>
        <p:txBody>
          <a:bodyPr/>
          <a:lstStyle/>
          <a:p>
            <a:pPr marL="0" indent="0" algn="just">
              <a:buNone/>
            </a:pPr>
            <a:r>
              <a:rPr lang="es-MX" dirty="0" smtClean="0">
                <a:latin typeface="Arial" panose="020B0604020202020204" pitchFamily="34" charset="0"/>
                <a:cs typeface="Arial" panose="020B0604020202020204" pitchFamily="34" charset="0"/>
              </a:rPr>
              <a:t>En caso de que el solicitante se encuentre en alguna de las situaciones siguientes señaladas, su solicitud podrá ser priorizada si comprueba su condición mediante la entrega de la siguiente documentación, según su caso en particular:</a:t>
            </a:r>
          </a:p>
          <a:p>
            <a:pPr marL="457200" indent="-457200" algn="just">
              <a:buFont typeface="+mj-lt"/>
              <a:buAutoNum type="arabicPeriod"/>
            </a:pPr>
            <a:r>
              <a:rPr lang="es-MX" dirty="0" smtClean="0">
                <a:latin typeface="Arial" panose="020B0604020202020204" pitchFamily="34" charset="0"/>
                <a:cs typeface="Arial" panose="020B0604020202020204" pitchFamily="34" charset="0"/>
              </a:rPr>
              <a:t>Comunidad indígena: la autoridad local o municipal de su comunidad emitirá un documento donde avale que el solicitante pertenece a una comunidad indígena.</a:t>
            </a:r>
          </a:p>
          <a:p>
            <a:pPr marL="457200" indent="-457200" algn="just">
              <a:buFont typeface="+mj-lt"/>
              <a:buAutoNum type="arabicPeriod"/>
            </a:pPr>
            <a:r>
              <a:rPr lang="es-MX" dirty="0" smtClean="0">
                <a:latin typeface="Arial" panose="020B0604020202020204" pitchFamily="34" charset="0"/>
                <a:cs typeface="Arial" panose="020B0604020202020204" pitchFamily="34" charset="0"/>
              </a:rPr>
              <a:t>Discapacidad: constancia médica original, expedida por una Institución Pública de Salud (IMSS, ISSSTE, Seguro Popular, Secretaría de Salud), donde especifique claramente el tipo de discapacidad que padece (motriz, visual o auditiva) y si implica una limitante en el desarrollo de sus actividades cotidianas, académicas y/o laborales de la persona.</a:t>
            </a:r>
            <a:endParaRPr lang="es-MX"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761594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46111" y="452718"/>
            <a:ext cx="9404723" cy="923001"/>
          </a:xfrm>
        </p:spPr>
        <p:txBody>
          <a:bodyPr/>
          <a:lstStyle/>
          <a:p>
            <a:pPr algn="ctr"/>
            <a:r>
              <a:rPr lang="es-MX" sz="4400" dirty="0" smtClean="0"/>
              <a:t>DOCUMENTOS DE PRIORIZACIÓN</a:t>
            </a:r>
            <a:endParaRPr lang="es-MX" sz="4400" dirty="0"/>
          </a:p>
        </p:txBody>
      </p:sp>
      <p:sp>
        <p:nvSpPr>
          <p:cNvPr id="3" name="Marcador de contenido 2"/>
          <p:cNvSpPr>
            <a:spLocks noGrp="1"/>
          </p:cNvSpPr>
          <p:nvPr>
            <p:ph idx="1"/>
          </p:nvPr>
        </p:nvSpPr>
        <p:spPr>
          <a:xfrm>
            <a:off x="1104293" y="2018270"/>
            <a:ext cx="8946541" cy="3809999"/>
          </a:xfrm>
        </p:spPr>
        <p:txBody>
          <a:bodyPr/>
          <a:lstStyle/>
          <a:p>
            <a:pPr marL="457200" indent="-457200" algn="just">
              <a:buAutoNum type="arabicParenR" startAt="3"/>
            </a:pPr>
            <a:r>
              <a:rPr lang="es-MX" dirty="0" smtClean="0">
                <a:latin typeface="Arial" panose="020B0604020202020204" pitchFamily="34" charset="0"/>
                <a:cs typeface="Arial" panose="020B0604020202020204" pitchFamily="34" charset="0"/>
              </a:rPr>
              <a:t>Mujeres embarazadas: constancia médica original, expedida por una Institución Pública de Salud (IMSS, ISSSTE, Seguro Popular, Secretaría de Salud), donde especifique que está embarazada.</a:t>
            </a:r>
          </a:p>
          <a:p>
            <a:pPr marL="457200" indent="-457200" algn="just">
              <a:buAutoNum type="arabicParenR" startAt="3"/>
            </a:pPr>
            <a:r>
              <a:rPr lang="es-MX" dirty="0" smtClean="0">
                <a:latin typeface="Arial" panose="020B0604020202020204" pitchFamily="34" charset="0"/>
                <a:cs typeface="Arial" panose="020B0604020202020204" pitchFamily="34" charset="0"/>
              </a:rPr>
              <a:t>Madres y padres: copia simple legible del acta de nacimiento de sus hijos.</a:t>
            </a:r>
          </a:p>
          <a:p>
            <a:pPr marL="457200" indent="-457200" algn="just">
              <a:buAutoNum type="arabicParenR" startAt="3"/>
            </a:pPr>
            <a:r>
              <a:rPr lang="es-MX" dirty="0" smtClean="0">
                <a:latin typeface="Arial" panose="020B0604020202020204" pitchFamily="34" charset="0"/>
                <a:cs typeface="Arial" panose="020B0604020202020204" pitchFamily="34" charset="0"/>
              </a:rPr>
              <a:t>Alumnas que hayan sido beneficiadas con la “Beca de apoyo a la educación básica de madres jóvenes y jóvenes embarazadas”: copia legible que acredite haber sido beneficiarias de la beca.</a:t>
            </a:r>
          </a:p>
        </p:txBody>
      </p:sp>
    </p:spTree>
    <p:extLst>
      <p:ext uri="{BB962C8B-B14F-4D97-AF65-F5344CB8AC3E}">
        <p14:creationId xmlns:p14="http://schemas.microsoft.com/office/powerpoint/2010/main" val="25981627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45130" y="139680"/>
            <a:ext cx="9404723" cy="1400530"/>
          </a:xfrm>
        </p:spPr>
        <p:txBody>
          <a:bodyPr/>
          <a:lstStyle/>
          <a:p>
            <a:pPr algn="ctr"/>
            <a:r>
              <a:rPr lang="es-MX" sz="5400" dirty="0" smtClean="0"/>
              <a:t>CARACTERISTICAS             DE LA BECA</a:t>
            </a:r>
            <a:endParaRPr lang="es-MX" sz="5400" dirty="0"/>
          </a:p>
        </p:txBody>
      </p:sp>
      <p:sp>
        <p:nvSpPr>
          <p:cNvPr id="3" name="Marcador de contenido 2"/>
          <p:cNvSpPr>
            <a:spLocks noGrp="1"/>
          </p:cNvSpPr>
          <p:nvPr>
            <p:ph idx="1"/>
          </p:nvPr>
        </p:nvSpPr>
        <p:spPr/>
        <p:txBody>
          <a:bodyPr/>
          <a:lstStyle/>
          <a:p>
            <a:r>
              <a:rPr lang="es-MX" dirty="0" smtClean="0"/>
              <a:t>La beca Estatal de Manutención consiste en un importe máximo según el cuadro siguiente, en un periodo comprendido de septiembre a diciembre del 2018:</a:t>
            </a:r>
            <a:endParaRPr lang="es-MX" dirty="0"/>
          </a:p>
        </p:txBody>
      </p:sp>
      <p:graphicFrame>
        <p:nvGraphicFramePr>
          <p:cNvPr id="5" name="Tabla 4"/>
          <p:cNvGraphicFramePr>
            <a:graphicFrameLocks noGrp="1"/>
          </p:cNvGraphicFramePr>
          <p:nvPr>
            <p:extLst>
              <p:ext uri="{D42A27DB-BD31-4B8C-83A1-F6EECF244321}">
                <p14:modId xmlns:p14="http://schemas.microsoft.com/office/powerpoint/2010/main" val="2505325721"/>
              </p:ext>
            </p:extLst>
          </p:nvPr>
        </p:nvGraphicFramePr>
        <p:xfrm>
          <a:off x="2355163" y="3163329"/>
          <a:ext cx="6170999" cy="3418702"/>
        </p:xfrm>
        <a:graphic>
          <a:graphicData uri="http://schemas.openxmlformats.org/drawingml/2006/table">
            <a:tbl>
              <a:tblPr>
                <a:tableStyleId>{5C22544A-7EE6-4342-B048-85BDC9FD1C3A}</a:tableStyleId>
              </a:tblPr>
              <a:tblGrid>
                <a:gridCol w="2709646"/>
                <a:gridCol w="1922974"/>
                <a:gridCol w="1538379"/>
              </a:tblGrid>
              <a:tr h="550072">
                <a:tc>
                  <a:txBody>
                    <a:bodyPr/>
                    <a:lstStyle/>
                    <a:p>
                      <a:pPr algn="ctr" fontAlgn="ctr"/>
                      <a:r>
                        <a:rPr lang="es-MX" sz="1100" u="none" strike="noStrike" dirty="0">
                          <a:effectLst/>
                        </a:rPr>
                        <a:t>Periodo</a:t>
                      </a:r>
                      <a:endParaRPr lang="es-MX" sz="1100" b="1" i="0" u="none" strike="noStrike" dirty="0">
                        <a:solidFill>
                          <a:srgbClr val="000000"/>
                        </a:solidFill>
                        <a:effectLst/>
                        <a:latin typeface="Arial" panose="020B0604020202020204" pitchFamily="34" charset="0"/>
                      </a:endParaRPr>
                    </a:p>
                  </a:txBody>
                  <a:tcPr marL="9525" marR="9525" marT="9525" marB="0" anchor="ctr"/>
                </a:tc>
                <a:tc>
                  <a:txBody>
                    <a:bodyPr/>
                    <a:lstStyle/>
                    <a:p>
                      <a:pPr algn="ctr" fontAlgn="ctr"/>
                      <a:r>
                        <a:rPr lang="es-MX" sz="1100" u="none" strike="noStrike">
                          <a:effectLst/>
                        </a:rPr>
                        <a:t>Monto Maximo Total de la Beca</a:t>
                      </a:r>
                      <a:endParaRPr lang="es-MX" sz="1100" b="1" i="0" u="none" strike="noStrike">
                        <a:solidFill>
                          <a:srgbClr val="000000"/>
                        </a:solidFill>
                        <a:effectLst/>
                        <a:latin typeface="Arial" panose="020B0604020202020204" pitchFamily="34" charset="0"/>
                      </a:endParaRPr>
                    </a:p>
                  </a:txBody>
                  <a:tcPr marL="9525" marR="9525" marT="9525" marB="0" anchor="ctr"/>
                </a:tc>
                <a:tc>
                  <a:txBody>
                    <a:bodyPr/>
                    <a:lstStyle/>
                    <a:p>
                      <a:pPr algn="ctr" fontAlgn="ctr"/>
                      <a:r>
                        <a:rPr lang="es-MX" sz="1100" u="none" strike="noStrike">
                          <a:effectLst/>
                        </a:rPr>
                        <a:t>Monto Mensual</a:t>
                      </a:r>
                      <a:endParaRPr lang="es-MX" sz="1100" b="1" i="0" u="none" strike="noStrike">
                        <a:solidFill>
                          <a:srgbClr val="000000"/>
                        </a:solidFill>
                        <a:effectLst/>
                        <a:latin typeface="Arial" panose="020B0604020202020204" pitchFamily="34" charset="0"/>
                      </a:endParaRPr>
                    </a:p>
                  </a:txBody>
                  <a:tcPr marL="9525" marR="9525" marT="9525" marB="0" anchor="ctr"/>
                </a:tc>
              </a:tr>
              <a:tr h="497816">
                <a:tc>
                  <a:txBody>
                    <a:bodyPr/>
                    <a:lstStyle/>
                    <a:p>
                      <a:pPr algn="l" fontAlgn="ctr"/>
                      <a:r>
                        <a:rPr lang="es-MX" sz="1100" u="none" strike="noStrike">
                          <a:effectLst/>
                        </a:rPr>
                        <a:t>Primer año del plan de estudios</a:t>
                      </a:r>
                      <a:endParaRPr lang="es-MX" sz="11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MX" sz="1100" u="none" strike="noStrike">
                          <a:effectLst/>
                        </a:rPr>
                        <a:t>$3,000.00</a:t>
                      </a:r>
                      <a:endParaRPr lang="es-MX" sz="11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MX" sz="1100" u="none" strike="noStrike">
                          <a:effectLst/>
                        </a:rPr>
                        <a:t>$750.00</a:t>
                      </a:r>
                      <a:endParaRPr lang="es-MX" sz="1100" b="1" i="0" u="none" strike="noStrike">
                        <a:solidFill>
                          <a:srgbClr val="000000"/>
                        </a:solidFill>
                        <a:effectLst/>
                        <a:latin typeface="Calibri" panose="020F0502020204030204" pitchFamily="34" charset="0"/>
                      </a:endParaRPr>
                    </a:p>
                  </a:txBody>
                  <a:tcPr marL="9525" marR="9525" marT="9525" marB="0" anchor="ctr"/>
                </a:tc>
              </a:tr>
              <a:tr h="550072">
                <a:tc>
                  <a:txBody>
                    <a:bodyPr/>
                    <a:lstStyle/>
                    <a:p>
                      <a:pPr algn="l" fontAlgn="ctr"/>
                      <a:r>
                        <a:rPr lang="es-MX" sz="1100" u="none" strike="noStrike">
                          <a:effectLst/>
                        </a:rPr>
                        <a:t>Segundo año del plan de estudios</a:t>
                      </a:r>
                      <a:endParaRPr lang="es-MX" sz="11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MX" sz="1100" u="none" strike="noStrike" dirty="0">
                          <a:effectLst/>
                        </a:rPr>
                        <a:t>$3,320.00</a:t>
                      </a:r>
                      <a:endParaRPr lang="es-MX" sz="11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MX" sz="1100" u="none" strike="noStrike">
                          <a:effectLst/>
                        </a:rPr>
                        <a:t>$830.00</a:t>
                      </a:r>
                      <a:endParaRPr lang="es-MX" sz="1100" b="1" i="0" u="none" strike="noStrike">
                        <a:solidFill>
                          <a:srgbClr val="000000"/>
                        </a:solidFill>
                        <a:effectLst/>
                        <a:latin typeface="Calibri" panose="020F0502020204030204" pitchFamily="34" charset="0"/>
                      </a:endParaRPr>
                    </a:p>
                  </a:txBody>
                  <a:tcPr marL="9525" marR="9525" marT="9525" marB="0" anchor="ctr"/>
                </a:tc>
              </a:tr>
              <a:tr h="497816">
                <a:tc>
                  <a:txBody>
                    <a:bodyPr/>
                    <a:lstStyle/>
                    <a:p>
                      <a:pPr algn="l" fontAlgn="ctr"/>
                      <a:r>
                        <a:rPr lang="es-MX" sz="1100" u="none" strike="noStrike">
                          <a:effectLst/>
                        </a:rPr>
                        <a:t>Tercer año del plan de estudios</a:t>
                      </a:r>
                      <a:endParaRPr lang="es-MX" sz="11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MX" sz="1100" u="none" strike="noStrike" dirty="0">
                          <a:effectLst/>
                        </a:rPr>
                        <a:t>$3,680.00</a:t>
                      </a:r>
                      <a:endParaRPr lang="es-MX" sz="11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MX" sz="1100" u="none" strike="noStrike">
                          <a:effectLst/>
                        </a:rPr>
                        <a:t>$920.00</a:t>
                      </a:r>
                      <a:endParaRPr lang="es-MX" sz="1100" b="1" i="0" u="none" strike="noStrike">
                        <a:solidFill>
                          <a:srgbClr val="000000"/>
                        </a:solidFill>
                        <a:effectLst/>
                        <a:latin typeface="Calibri" panose="020F0502020204030204" pitchFamily="34" charset="0"/>
                      </a:endParaRPr>
                    </a:p>
                  </a:txBody>
                  <a:tcPr marL="9525" marR="9525" marT="9525" marB="0" anchor="ctr"/>
                </a:tc>
              </a:tr>
              <a:tr h="497816">
                <a:tc>
                  <a:txBody>
                    <a:bodyPr/>
                    <a:lstStyle/>
                    <a:p>
                      <a:pPr algn="l" fontAlgn="ctr"/>
                      <a:r>
                        <a:rPr lang="es-MX" sz="1100" u="none" strike="noStrike">
                          <a:effectLst/>
                        </a:rPr>
                        <a:t>Cuarto año del plan de estudios</a:t>
                      </a:r>
                      <a:endParaRPr lang="es-MX" sz="11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MX" sz="1100" u="none" strike="noStrike" dirty="0">
                          <a:effectLst/>
                        </a:rPr>
                        <a:t>$4,000.00</a:t>
                      </a:r>
                      <a:endParaRPr lang="es-MX" sz="11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MX" sz="1100" u="none" strike="noStrike">
                          <a:effectLst/>
                        </a:rPr>
                        <a:t>$1,000.00</a:t>
                      </a:r>
                      <a:endParaRPr lang="es-MX" sz="1100" b="1" i="0" u="none" strike="noStrike">
                        <a:solidFill>
                          <a:srgbClr val="000000"/>
                        </a:solidFill>
                        <a:effectLst/>
                        <a:latin typeface="Calibri" panose="020F0502020204030204" pitchFamily="34" charset="0"/>
                      </a:endParaRPr>
                    </a:p>
                  </a:txBody>
                  <a:tcPr marL="9525" marR="9525" marT="9525" marB="0" anchor="ctr"/>
                </a:tc>
              </a:tr>
              <a:tr h="825110">
                <a:tc>
                  <a:txBody>
                    <a:bodyPr/>
                    <a:lstStyle/>
                    <a:p>
                      <a:pPr algn="l" fontAlgn="ctr"/>
                      <a:r>
                        <a:rPr lang="es-MX" sz="1100" u="none" strike="noStrike">
                          <a:effectLst/>
                        </a:rPr>
                        <a:t>Quinto año del plan de estudios (para programas con esa duración)</a:t>
                      </a:r>
                      <a:endParaRPr lang="es-MX" sz="11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MX" sz="1100" u="none" strike="noStrike" dirty="0">
                          <a:effectLst/>
                        </a:rPr>
                        <a:t>$4,000.00</a:t>
                      </a:r>
                      <a:endParaRPr lang="es-MX" sz="11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MX" sz="1100" u="none" strike="noStrike" dirty="0">
                          <a:effectLst/>
                        </a:rPr>
                        <a:t>$1,000.00</a:t>
                      </a:r>
                      <a:endParaRPr lang="es-MX" sz="1100" b="1" i="0" u="none" strike="noStrike" dirty="0">
                        <a:solidFill>
                          <a:srgbClr val="000000"/>
                        </a:solidFill>
                        <a:effectLst/>
                        <a:latin typeface="Calibri" panose="020F0502020204030204" pitchFamily="34" charset="0"/>
                      </a:endParaRPr>
                    </a:p>
                  </a:txBody>
                  <a:tcPr marL="9525" marR="9525" marT="9525" marB="0" anchor="ctr"/>
                </a:tc>
              </a:tr>
            </a:tbl>
          </a:graphicData>
        </a:graphic>
      </p:graphicFrame>
    </p:spTree>
    <p:extLst>
      <p:ext uri="{BB962C8B-B14F-4D97-AF65-F5344CB8AC3E}">
        <p14:creationId xmlns:p14="http://schemas.microsoft.com/office/powerpoint/2010/main" val="13480849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45130" y="139680"/>
            <a:ext cx="9404723" cy="1400530"/>
          </a:xfrm>
        </p:spPr>
        <p:txBody>
          <a:bodyPr/>
          <a:lstStyle/>
          <a:p>
            <a:pPr algn="ctr"/>
            <a:r>
              <a:rPr lang="es-MX" sz="5400" dirty="0" smtClean="0"/>
              <a:t>CARACTERISTICAS             DE LA BECA</a:t>
            </a:r>
            <a:endParaRPr lang="es-MX" sz="5400" dirty="0"/>
          </a:p>
        </p:txBody>
      </p:sp>
      <p:sp>
        <p:nvSpPr>
          <p:cNvPr id="3" name="Marcador de contenido 2"/>
          <p:cNvSpPr>
            <a:spLocks noGrp="1"/>
          </p:cNvSpPr>
          <p:nvPr>
            <p:ph idx="1"/>
          </p:nvPr>
        </p:nvSpPr>
        <p:spPr/>
        <p:txBody>
          <a:bodyPr/>
          <a:lstStyle/>
          <a:p>
            <a:r>
              <a:rPr lang="es-MX" dirty="0" smtClean="0"/>
              <a:t>El pago de la beca será cubierto en una sola exhibición, treinta días hábiles después de la publicación de los resultados del proceso de selección de beneficiarios. El importe asignado correspondiente al año escolar en que se encuentre inscrito el alumno al momento de solicitar la beca y será el mismo durante todo el periodo que se otorgue. </a:t>
            </a:r>
          </a:p>
          <a:p>
            <a:r>
              <a:rPr lang="es-MX" dirty="0" smtClean="0"/>
              <a:t>Los recursos para la operación e implementación de esta beca corresponden a los autorizados para el ejercicio fiscal 2018 del presupuesto del Estado de Chihuahua.</a:t>
            </a:r>
            <a:endParaRPr lang="es-MX" dirty="0"/>
          </a:p>
        </p:txBody>
      </p:sp>
    </p:spTree>
    <p:extLst>
      <p:ext uri="{BB962C8B-B14F-4D97-AF65-F5344CB8AC3E}">
        <p14:creationId xmlns:p14="http://schemas.microsoft.com/office/powerpoint/2010/main" val="24265429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sz="6600" dirty="0" smtClean="0"/>
              <a:t>PROCEDIMIENTO</a:t>
            </a:r>
            <a:endParaRPr lang="es-MX" sz="6600" dirty="0"/>
          </a:p>
        </p:txBody>
      </p:sp>
      <p:sp>
        <p:nvSpPr>
          <p:cNvPr id="3" name="Marcador de contenido 2"/>
          <p:cNvSpPr>
            <a:spLocks noGrp="1"/>
          </p:cNvSpPr>
          <p:nvPr>
            <p:ph idx="1"/>
          </p:nvPr>
        </p:nvSpPr>
        <p:spPr/>
        <p:txBody>
          <a:bodyPr/>
          <a:lstStyle/>
          <a:p>
            <a:pPr algn="just"/>
            <a:r>
              <a:rPr lang="es-MX" dirty="0" smtClean="0">
                <a:latin typeface="Arial" panose="020B0604020202020204" pitchFamily="34" charset="0"/>
                <a:cs typeface="Arial" panose="020B0604020202020204" pitchFamily="34" charset="0"/>
              </a:rPr>
              <a:t>Las Facultades otorgarán el formatos de solicitud a los aspirantes (Formato 2). Al recibir la solicitud del estudiante y sellar el formato de acuse (Formato 1), las facultades se hacen responsables de los datos registrados en la postulación del beneficiario y validan la información contenida en al solicitud de la beca.</a:t>
            </a:r>
          </a:p>
          <a:p>
            <a:pPr algn="just"/>
            <a:endParaRPr lang="es-MX" dirty="0" smtClean="0">
              <a:latin typeface="Arial" panose="020B0604020202020204" pitchFamily="34" charset="0"/>
              <a:cs typeface="Arial" panose="020B0604020202020204" pitchFamily="34" charset="0"/>
            </a:endParaRPr>
          </a:p>
          <a:p>
            <a:pPr algn="just"/>
            <a:r>
              <a:rPr lang="es-MX" dirty="0" smtClean="0">
                <a:latin typeface="Arial" panose="020B0604020202020204" pitchFamily="34" charset="0"/>
                <a:cs typeface="Arial" panose="020B0604020202020204" pitchFamily="34" charset="0"/>
              </a:rPr>
              <a:t>El alumno deberá corroborar que su información escolar es correcta y manifestar su conformidad con los datos contenidos.</a:t>
            </a:r>
          </a:p>
          <a:p>
            <a:pPr algn="just"/>
            <a:endParaRPr lang="es-MX" dirty="0" smtClean="0">
              <a:latin typeface="Arial" panose="020B0604020202020204" pitchFamily="34" charset="0"/>
              <a:cs typeface="Arial" panose="020B0604020202020204" pitchFamily="34" charset="0"/>
            </a:endParaRPr>
          </a:p>
          <a:p>
            <a:pPr algn="just"/>
            <a:r>
              <a:rPr lang="es-MX" dirty="0" smtClean="0">
                <a:latin typeface="Arial" panose="020B0604020202020204" pitchFamily="34" charset="0"/>
                <a:cs typeface="Arial" panose="020B0604020202020204" pitchFamily="34" charset="0"/>
              </a:rPr>
              <a:t>El trámite de la beca es gratuita y los aspirantes deberán realizarlo personalmente.</a:t>
            </a:r>
          </a:p>
        </p:txBody>
      </p:sp>
    </p:spTree>
    <p:extLst>
      <p:ext uri="{BB962C8B-B14F-4D97-AF65-F5344CB8AC3E}">
        <p14:creationId xmlns:p14="http://schemas.microsoft.com/office/powerpoint/2010/main" val="8588816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a:bodyPr>
          <a:lstStyle/>
          <a:p>
            <a:pPr marL="457200" indent="-457200" algn="just">
              <a:buFont typeface="+mj-lt"/>
              <a:buAutoNum type="arabicPeriod"/>
            </a:pPr>
            <a:r>
              <a:rPr lang="es-MX" dirty="0" smtClean="0">
                <a:latin typeface="Arial" panose="020B0604020202020204" pitchFamily="34" charset="0"/>
                <a:cs typeface="Arial" panose="020B0604020202020204" pitchFamily="34" charset="0"/>
              </a:rPr>
              <a:t>Los alumnos registrarán su solicitud de beca a través del área de becas de cada facultad, del 8 al 26 de octubre de 2018.</a:t>
            </a:r>
          </a:p>
          <a:p>
            <a:pPr marL="457200" indent="-457200" algn="just">
              <a:buFont typeface="+mj-lt"/>
              <a:buAutoNum type="arabicPeriod"/>
            </a:pPr>
            <a:r>
              <a:rPr lang="es-MX" dirty="0" smtClean="0">
                <a:latin typeface="Arial" panose="020B0604020202020204" pitchFamily="34" charset="0"/>
                <a:cs typeface="Arial" panose="020B0604020202020204" pitchFamily="34" charset="0"/>
              </a:rPr>
              <a:t>Las Facultades recibirán, por parte de los solicitantes, los documentos especificados en la convocatoria, del 8 al 26 de octubre de 2018.</a:t>
            </a:r>
          </a:p>
          <a:p>
            <a:pPr marL="457200" indent="-457200" algn="just">
              <a:buFont typeface="+mj-lt"/>
              <a:buAutoNum type="arabicPeriod"/>
            </a:pPr>
            <a:r>
              <a:rPr lang="es-MX" dirty="0" smtClean="0">
                <a:latin typeface="Arial" panose="020B0604020202020204" pitchFamily="34" charset="0"/>
                <a:cs typeface="Arial" panose="020B0604020202020204" pitchFamily="34" charset="0"/>
              </a:rPr>
              <a:t>Las Facultades validarán del 27 de octubre al 4 de noviembre de 2018, que el alumno cumpla con todos los requisitos establecidos en la convocatoria y deben emitir el acuse de la solicitud de la beca estatal de Manutención, que contiene el número de folio de la solicitud de beca.</a:t>
            </a:r>
          </a:p>
          <a:p>
            <a:pPr marL="457200" indent="-457200" algn="just">
              <a:buFont typeface="+mj-lt"/>
              <a:buAutoNum type="arabicPeriod"/>
            </a:pPr>
            <a:r>
              <a:rPr lang="es-MX" dirty="0" smtClean="0">
                <a:latin typeface="Arial" panose="020B0604020202020204" pitchFamily="34" charset="0"/>
                <a:cs typeface="Arial" panose="020B0604020202020204" pitchFamily="34" charset="0"/>
              </a:rPr>
              <a:t>Las Facultades integrarán las solicitudes que cumplan con los requisitos y procederán a remitirlas a la Coordinación Institucional de Becas para su validación.</a:t>
            </a:r>
            <a:endParaRPr lang="es-MX" dirty="0">
              <a:latin typeface="Arial" panose="020B0604020202020204" pitchFamily="34" charset="0"/>
              <a:cs typeface="Arial" panose="020B0604020202020204" pitchFamily="34" charset="0"/>
            </a:endParaRPr>
          </a:p>
        </p:txBody>
      </p:sp>
      <p:sp>
        <p:nvSpPr>
          <p:cNvPr id="4" name="Título 1"/>
          <p:cNvSpPr>
            <a:spLocks noGrp="1"/>
          </p:cNvSpPr>
          <p:nvPr>
            <p:ph type="title"/>
          </p:nvPr>
        </p:nvSpPr>
        <p:spPr/>
        <p:txBody>
          <a:bodyPr/>
          <a:lstStyle/>
          <a:p>
            <a:pPr algn="ctr"/>
            <a:r>
              <a:rPr lang="es-MX" sz="6600" dirty="0" smtClean="0"/>
              <a:t>PROCEDIMIENTO</a:t>
            </a:r>
            <a:endParaRPr lang="es-MX" sz="6600" dirty="0"/>
          </a:p>
        </p:txBody>
      </p:sp>
    </p:spTree>
    <p:extLst>
      <p:ext uri="{BB962C8B-B14F-4D97-AF65-F5344CB8AC3E}">
        <p14:creationId xmlns:p14="http://schemas.microsoft.com/office/powerpoint/2010/main" val="32727396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lstStyle/>
          <a:p>
            <a:pPr algn="just"/>
            <a:r>
              <a:rPr lang="es-MX" dirty="0" smtClean="0">
                <a:latin typeface="Arial" panose="020B0604020202020204" pitchFamily="34" charset="0"/>
                <a:cs typeface="Arial" panose="020B0604020202020204" pitchFamily="34" charset="0"/>
              </a:rPr>
              <a:t>Una vez autorizado el Padrón de Beneficiarios por el Comité de Validación de Becas del Estado de Chihuahua se realizará la publicación de los resultados en la página:</a:t>
            </a:r>
          </a:p>
          <a:p>
            <a:pPr marL="0" indent="0" algn="ctr">
              <a:buNone/>
            </a:pPr>
            <a:r>
              <a:rPr lang="es-MX" sz="3200" dirty="0" smtClean="0">
                <a:latin typeface="Arial" panose="020B0604020202020204" pitchFamily="34" charset="0"/>
                <a:cs typeface="Arial" panose="020B0604020202020204" pitchFamily="34" charset="0"/>
                <a:hlinkClick r:id="rId2"/>
              </a:rPr>
              <a:t>http://educación.chihuahua.gob.mx</a:t>
            </a:r>
            <a:endParaRPr lang="es-MX" sz="3200" dirty="0" smtClean="0">
              <a:latin typeface="Arial" panose="020B0604020202020204" pitchFamily="34" charset="0"/>
              <a:cs typeface="Arial" panose="020B0604020202020204" pitchFamily="34" charset="0"/>
            </a:endParaRPr>
          </a:p>
          <a:p>
            <a:pPr marL="0" indent="0">
              <a:buNone/>
            </a:pPr>
            <a:endParaRPr lang="es-MX" dirty="0" smtClean="0">
              <a:latin typeface="Arial" panose="020B0604020202020204" pitchFamily="34" charset="0"/>
              <a:cs typeface="Arial" panose="020B0604020202020204" pitchFamily="34" charset="0"/>
            </a:endParaRPr>
          </a:p>
          <a:p>
            <a:pPr marL="0" indent="0" algn="just">
              <a:buNone/>
            </a:pPr>
            <a:r>
              <a:rPr lang="es-MX" dirty="0" smtClean="0">
                <a:latin typeface="Arial" panose="020B0604020202020204" pitchFamily="34" charset="0"/>
                <a:cs typeface="Arial" panose="020B0604020202020204" pitchFamily="34" charset="0"/>
              </a:rPr>
              <a:t>Cualquier situación no prevista en la presente convocatoria será resuelta por el Comité de Validación de Becas, de conformidad, con la normatividad aplicable. Las decisiones del Comité no constituirá instancia y tendrán el carácter de inapelables.</a:t>
            </a:r>
            <a:endParaRPr lang="es-MX" dirty="0">
              <a:latin typeface="Arial" panose="020B0604020202020204" pitchFamily="34" charset="0"/>
              <a:cs typeface="Arial" panose="020B0604020202020204" pitchFamily="34" charset="0"/>
            </a:endParaRPr>
          </a:p>
        </p:txBody>
      </p:sp>
      <p:sp>
        <p:nvSpPr>
          <p:cNvPr id="4" name="Título 1"/>
          <p:cNvSpPr>
            <a:spLocks noGrp="1"/>
          </p:cNvSpPr>
          <p:nvPr>
            <p:ph type="title"/>
          </p:nvPr>
        </p:nvSpPr>
        <p:spPr>
          <a:xfrm>
            <a:off x="646111" y="452718"/>
            <a:ext cx="9404723" cy="1400530"/>
          </a:xfrm>
        </p:spPr>
        <p:txBody>
          <a:bodyPr/>
          <a:lstStyle/>
          <a:p>
            <a:pPr algn="ctr"/>
            <a:r>
              <a:rPr lang="es-MX" sz="6600" dirty="0" smtClean="0"/>
              <a:t>PROCEDIMIENTO</a:t>
            </a:r>
            <a:endParaRPr lang="es-MX" sz="6600" dirty="0"/>
          </a:p>
        </p:txBody>
      </p:sp>
    </p:spTree>
    <p:extLst>
      <p:ext uri="{BB962C8B-B14F-4D97-AF65-F5344CB8AC3E}">
        <p14:creationId xmlns:p14="http://schemas.microsoft.com/office/powerpoint/2010/main" val="3558980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lstStyle/>
          <a:p>
            <a:pPr algn="just"/>
            <a:r>
              <a:rPr lang="es-MX" dirty="0" smtClean="0">
                <a:latin typeface="Arial" panose="020B0604020202020204" pitchFamily="34" charset="0"/>
                <a:cs typeface="Arial" panose="020B0604020202020204" pitchFamily="34" charset="0"/>
              </a:rPr>
              <a:t>Los medios de pago serán los mismo que los otorgados para recibir los recursos de la convocatoria 2017-2018.</a:t>
            </a:r>
          </a:p>
          <a:p>
            <a:pPr algn="just"/>
            <a:endParaRPr lang="es-MX" dirty="0" smtClean="0">
              <a:latin typeface="Arial" panose="020B0604020202020204" pitchFamily="34" charset="0"/>
              <a:cs typeface="Arial" panose="020B0604020202020204" pitchFamily="34" charset="0"/>
            </a:endParaRPr>
          </a:p>
          <a:p>
            <a:pPr algn="just"/>
            <a:r>
              <a:rPr lang="es-MX" dirty="0" smtClean="0">
                <a:latin typeface="Arial" panose="020B0604020202020204" pitchFamily="34" charset="0"/>
                <a:cs typeface="Arial" panose="020B0604020202020204" pitchFamily="34" charset="0"/>
              </a:rPr>
              <a:t>No se entregarán nuevos medios de pago ni se asignarán nuevos números de cuenta para depósito de los apoyos, por lo que en el caso de que algún beneficiario no cuente con el medio de pago asignado previamente, deberá solicitarlo directamente ante la Institución Bancaria. En caso de que la cuenta se encuentre cancelada y no sea posible el depósito del apoyo, la beca será cancelada.</a:t>
            </a:r>
            <a:endParaRPr lang="es-MX" dirty="0">
              <a:latin typeface="Arial" panose="020B0604020202020204" pitchFamily="34" charset="0"/>
              <a:cs typeface="Arial" panose="020B0604020202020204" pitchFamily="34" charset="0"/>
            </a:endParaRPr>
          </a:p>
        </p:txBody>
      </p:sp>
      <p:sp>
        <p:nvSpPr>
          <p:cNvPr id="4" name="Título 1"/>
          <p:cNvSpPr>
            <a:spLocks noGrp="1"/>
          </p:cNvSpPr>
          <p:nvPr>
            <p:ph type="title"/>
          </p:nvPr>
        </p:nvSpPr>
        <p:spPr>
          <a:xfrm>
            <a:off x="646111" y="452718"/>
            <a:ext cx="9404723" cy="1400530"/>
          </a:xfrm>
        </p:spPr>
        <p:txBody>
          <a:bodyPr/>
          <a:lstStyle/>
          <a:p>
            <a:pPr algn="ctr"/>
            <a:r>
              <a:rPr lang="es-MX" sz="6600" dirty="0" smtClean="0"/>
              <a:t>PROCEDIMIENTO</a:t>
            </a:r>
            <a:endParaRPr lang="es-MX" sz="6600" dirty="0"/>
          </a:p>
        </p:txBody>
      </p:sp>
    </p:spTree>
    <p:extLst>
      <p:ext uri="{BB962C8B-B14F-4D97-AF65-F5344CB8AC3E}">
        <p14:creationId xmlns:p14="http://schemas.microsoft.com/office/powerpoint/2010/main" val="41206064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lstStyle/>
          <a:p>
            <a:pPr algn="just"/>
            <a:r>
              <a:rPr lang="es-MX" dirty="0" smtClean="0">
                <a:latin typeface="Arial" panose="020B0604020202020204" pitchFamily="34" charset="0"/>
                <a:cs typeface="Arial" panose="020B0604020202020204" pitchFamily="34" charset="0"/>
              </a:rPr>
              <a:t>El Comité de Validación de Becas publicará los folios de la solicitud de beca de los alumnos que resulten beneficiados el 30 de noviembre de 2018, en la página electrónica:</a:t>
            </a:r>
          </a:p>
          <a:p>
            <a:pPr marL="0" indent="0" algn="ctr">
              <a:buNone/>
            </a:pPr>
            <a:r>
              <a:rPr lang="es-MX" sz="3600" dirty="0">
                <a:latin typeface="Arial" panose="020B0604020202020204" pitchFamily="34" charset="0"/>
                <a:cs typeface="Arial" panose="020B0604020202020204" pitchFamily="34" charset="0"/>
                <a:hlinkClick r:id="rId2"/>
              </a:rPr>
              <a:t>http://educación.chihuahua.gob.mx</a:t>
            </a:r>
            <a:endParaRPr lang="es-MX" sz="3600" dirty="0">
              <a:latin typeface="Arial" panose="020B0604020202020204" pitchFamily="34" charset="0"/>
              <a:cs typeface="Arial" panose="020B0604020202020204" pitchFamily="34" charset="0"/>
            </a:endParaRPr>
          </a:p>
          <a:p>
            <a:pPr algn="just"/>
            <a:r>
              <a:rPr lang="es-MX" dirty="0" smtClean="0">
                <a:latin typeface="Arial" panose="020B0604020202020204" pitchFamily="34" charset="0"/>
                <a:cs typeface="Arial" panose="020B0604020202020204" pitchFamily="34" charset="0"/>
              </a:rPr>
              <a:t>En la publicación de resultados se especificará claramente la asignación de becas de la siguiente forma:	</a:t>
            </a:r>
          </a:p>
          <a:p>
            <a:pPr lvl="2" algn="just">
              <a:buFont typeface="Wingdings" panose="05000000000000000000" pitchFamily="2" charset="2"/>
              <a:buChar char="§"/>
            </a:pPr>
            <a:r>
              <a:rPr lang="es-MX" dirty="0" smtClean="0">
                <a:latin typeface="Arial" panose="020B0604020202020204" pitchFamily="34" charset="0"/>
                <a:cs typeface="Arial" panose="020B0604020202020204" pitchFamily="34" charset="0"/>
              </a:rPr>
              <a:t>Folios de solicitud a los que se otorgo la Beca Estatal del Manutención.</a:t>
            </a:r>
            <a:endParaRPr lang="es-MX" dirty="0">
              <a:latin typeface="Arial" panose="020B0604020202020204" pitchFamily="34" charset="0"/>
              <a:cs typeface="Arial" panose="020B0604020202020204" pitchFamily="34" charset="0"/>
            </a:endParaRPr>
          </a:p>
        </p:txBody>
      </p:sp>
      <p:sp>
        <p:nvSpPr>
          <p:cNvPr id="4" name="Título 1"/>
          <p:cNvSpPr>
            <a:spLocks noGrp="1"/>
          </p:cNvSpPr>
          <p:nvPr>
            <p:ph type="title"/>
          </p:nvPr>
        </p:nvSpPr>
        <p:spPr>
          <a:xfrm>
            <a:off x="703776" y="180870"/>
            <a:ext cx="9404723" cy="1400530"/>
          </a:xfrm>
        </p:spPr>
        <p:txBody>
          <a:bodyPr/>
          <a:lstStyle/>
          <a:p>
            <a:pPr algn="ctr"/>
            <a:r>
              <a:rPr lang="es-MX" sz="5400" dirty="0" smtClean="0"/>
              <a:t>PUBLICACIÓN DE RESULTADOS</a:t>
            </a:r>
            <a:endParaRPr lang="es-MX" sz="5400" dirty="0"/>
          </a:p>
        </p:txBody>
      </p:sp>
    </p:spTree>
    <p:extLst>
      <p:ext uri="{BB962C8B-B14F-4D97-AF65-F5344CB8AC3E}">
        <p14:creationId xmlns:p14="http://schemas.microsoft.com/office/powerpoint/2010/main" val="28465539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sz="7200" dirty="0" smtClean="0"/>
              <a:t>NOTAS</a:t>
            </a:r>
            <a:endParaRPr lang="es-MX" sz="7200" dirty="0"/>
          </a:p>
        </p:txBody>
      </p:sp>
      <p:sp>
        <p:nvSpPr>
          <p:cNvPr id="3" name="Marcador de contenido 2"/>
          <p:cNvSpPr>
            <a:spLocks noGrp="1"/>
          </p:cNvSpPr>
          <p:nvPr>
            <p:ph idx="1"/>
          </p:nvPr>
        </p:nvSpPr>
        <p:spPr/>
        <p:txBody>
          <a:bodyPr/>
          <a:lstStyle/>
          <a:p>
            <a:r>
              <a:rPr lang="es-MX" dirty="0" smtClean="0"/>
              <a:t>TODOS LOS EXPEDIENTES DEBERAN SER LLENADOS CON TINTA </a:t>
            </a:r>
            <a:r>
              <a:rPr lang="es-MX" b="1" dirty="0" smtClean="0">
                <a:solidFill>
                  <a:srgbClr val="00B0F0"/>
                </a:solidFill>
              </a:rPr>
              <a:t>AZUL.</a:t>
            </a:r>
          </a:p>
          <a:p>
            <a:r>
              <a:rPr lang="es-MX" dirty="0" smtClean="0"/>
              <a:t>CADA EXPEDIENTE SE DEBERÁ DE ESCANEAR Y SE ENVIARA DE FORMA FISICA Y DIGITAL.</a:t>
            </a:r>
          </a:p>
          <a:p>
            <a:r>
              <a:rPr lang="es-MX" dirty="0" smtClean="0"/>
              <a:t>EL NOMBRE DEL ARCHIVO DIGITALIZADO SERA EL NUMERO DE FOLIO DE LA BECA MANUTECIÓN ANTERIOR.</a:t>
            </a:r>
          </a:p>
          <a:p>
            <a:r>
              <a:rPr lang="es-MX" dirty="0" smtClean="0"/>
              <a:t>CADA EXPEDIENTE SERÁ ENVIADO EN SOBRE MANILA TAMAÑO CARTA COLOR </a:t>
            </a:r>
            <a:r>
              <a:rPr lang="es-MX" b="1" dirty="0" smtClean="0"/>
              <a:t>BLANCO</a:t>
            </a:r>
            <a:r>
              <a:rPr lang="es-MX" dirty="0" smtClean="0"/>
              <a:t>.</a:t>
            </a:r>
          </a:p>
          <a:p>
            <a:r>
              <a:rPr lang="es-MX" dirty="0" smtClean="0"/>
              <a:t>“EL FORMATO 1” DEBE DE IR POR FUERA DEL SOBRE DEL EXPEDIENTE.</a:t>
            </a:r>
          </a:p>
          <a:p>
            <a:endParaRPr lang="es-MX" dirty="0"/>
          </a:p>
        </p:txBody>
      </p:sp>
    </p:spTree>
    <p:extLst>
      <p:ext uri="{BB962C8B-B14F-4D97-AF65-F5344CB8AC3E}">
        <p14:creationId xmlns:p14="http://schemas.microsoft.com/office/powerpoint/2010/main" val="17448800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398</TotalTime>
  <Words>1311</Words>
  <Application>Microsoft Office PowerPoint</Application>
  <PresentationFormat>Panorámica</PresentationFormat>
  <Paragraphs>92</Paragraphs>
  <Slides>15</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15</vt:i4>
      </vt:variant>
    </vt:vector>
  </HeadingPairs>
  <TitlesOfParts>
    <vt:vector size="21" baseType="lpstr">
      <vt:lpstr>Arial</vt:lpstr>
      <vt:lpstr>Calibri</vt:lpstr>
      <vt:lpstr>Century Gothic</vt:lpstr>
      <vt:lpstr>Wingdings</vt:lpstr>
      <vt:lpstr>Wingdings 3</vt:lpstr>
      <vt:lpstr>Ion</vt:lpstr>
      <vt:lpstr>BECAS ESTATALES DE MANUTENCIÓN </vt:lpstr>
      <vt:lpstr>BASES</vt:lpstr>
      <vt:lpstr>DOCUMENTOS</vt:lpstr>
      <vt:lpstr>DOCUMENTOS</vt:lpstr>
      <vt:lpstr>DOCUMENTOS</vt:lpstr>
      <vt:lpstr>DOCUMENTOS DE PRIORIZACIÓN</vt:lpstr>
      <vt:lpstr>DOCUMENTOS DE PRIORIZACIÓN</vt:lpstr>
      <vt:lpstr>CARACTERISTICAS             DE LA BECA</vt:lpstr>
      <vt:lpstr>CARACTERISTICAS             DE LA BECA</vt:lpstr>
      <vt:lpstr>PROCEDIMIENTO</vt:lpstr>
      <vt:lpstr>PROCEDIMIENTO</vt:lpstr>
      <vt:lpstr>PROCEDIMIENTO</vt:lpstr>
      <vt:lpstr>PROCEDIMIENTO</vt:lpstr>
      <vt:lpstr>PUBLICACIÓN DE RESULTADOS</vt:lpstr>
      <vt:lpstr>NOTAS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BECAS ESTATALES DE MANUTENCIÓN</dc:title>
  <dc:creator>Usuario</dc:creator>
  <cp:lastModifiedBy>Usuario</cp:lastModifiedBy>
  <cp:revision>21</cp:revision>
  <dcterms:created xsi:type="dcterms:W3CDTF">2018-10-09T17:13:06Z</dcterms:created>
  <dcterms:modified xsi:type="dcterms:W3CDTF">2018-10-10T21:08:15Z</dcterms:modified>
</cp:coreProperties>
</file>